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311" r:id="rId2"/>
    <p:sldId id="312" r:id="rId3"/>
    <p:sldId id="349" r:id="rId4"/>
    <p:sldId id="350" r:id="rId5"/>
    <p:sldId id="342" r:id="rId6"/>
    <p:sldId id="351" r:id="rId7"/>
    <p:sldId id="343" r:id="rId8"/>
    <p:sldId id="344" r:id="rId9"/>
    <p:sldId id="347" r:id="rId10"/>
    <p:sldId id="354" r:id="rId11"/>
    <p:sldId id="353" r:id="rId12"/>
    <p:sldId id="326" r:id="rId13"/>
  </p:sldIdLst>
  <p:sldSz cx="9144000" cy="5143500" type="screen16x9"/>
  <p:notesSz cx="6858000" cy="9144000"/>
  <p:embeddedFontLst>
    <p:embeddedFont>
      <p:font typeface="Albert Sans" panose="020B0604020202020204" charset="0"/>
      <p:regular r:id="rId15"/>
      <p:bold r:id="rId16"/>
      <p:italic r:id="rId17"/>
      <p:boldItalic r:id="rId18"/>
    </p:embeddedFont>
    <p:embeddedFont>
      <p:font typeface="Alexandria Medium" panose="020B0604020202020204" charset="-78"/>
      <p:regular r:id="rId19"/>
      <p:bold r:id="rId20"/>
    </p:embeddedFont>
    <p:embeddedFont>
      <p:font typeface="Tahoma" panose="020B06040305040402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373"/>
    <a:srgbClr val="7B7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7975BC-4134-493E-A9ED-E13F15BE35DA}">
  <a:tblStyle styleId="{987975BC-4134-493E-A9ED-E13F15BE35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EF2344-9C15-408A-9445-2E6FFA57B6E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96" d="100"/>
          <a:sy n="96" d="100"/>
        </p:scale>
        <p:origin x="51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Тестовая документация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58-43DA-8A45-23E2DDD13591}"/>
              </c:ext>
            </c:extLst>
          </c:dPt>
          <c:dPt>
            <c:idx val="1"/>
            <c:bubble3D val="0"/>
            <c:spPr>
              <a:solidFill>
                <a:srgbClr val="F1737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358-43DA-8A45-23E2DDD135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2B6-49EE-ACB3-A1C90819E1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2B6-49EE-ACB3-A1C90819E11D}"/>
              </c:ext>
            </c:extLst>
          </c:dPt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58-43DA-8A45-23E2DDD13591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358-43DA-8A45-23E2DDD13591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Проверено</c:v>
                </c:pt>
                <c:pt idx="1">
                  <c:v>Ждут проверки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99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8-43DA-8A45-23E2DDD1359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ru-RU"/>
          </a:p>
        </c:txPr>
      </c:legendEntry>
      <c:layout>
        <c:manualLayout>
          <c:xMode val="edge"/>
          <c:yMode val="edge"/>
          <c:x val="0.72013024934383207"/>
          <c:y val="0.37974261811023624"/>
          <c:w val="0.26736975065616797"/>
          <c:h val="0.518639763779527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 panose="020B0604020202020204" pitchFamily="34" charset="0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07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7312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76" r:id="rId3"/>
    <p:sldLayoutId id="214748367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80DCE-1607-4441-864C-822DEBDC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00" y="2571750"/>
            <a:ext cx="8007986" cy="1785418"/>
          </a:xfrm>
        </p:spPr>
        <p:txBody>
          <a:bodyPr/>
          <a:lstStyle/>
          <a:p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Дневник, который фиксирует эмоции пользователей, выявляет тренды и помогает улучшить психологическое состояние.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0CF0074-CD9A-400A-80C0-B9368332077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7600" y="807168"/>
            <a:ext cx="7708800" cy="1253700"/>
          </a:xfrm>
        </p:spPr>
        <p:txBody>
          <a:bodyPr/>
          <a:lstStyle/>
          <a:p>
            <a:r>
              <a:rPr lang="en-US" sz="8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Reflect</a:t>
            </a:r>
            <a:endParaRPr lang="ru-RU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30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C28A-8F01-0B55-8F19-4FB6748A0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CBBE63-EA1B-B513-3731-2A25AC2808D9}"/>
              </a:ext>
            </a:extLst>
          </p:cNvPr>
          <p:cNvSpPr txBox="1"/>
          <p:nvPr/>
        </p:nvSpPr>
        <p:spPr>
          <a:xfrm>
            <a:off x="8052785" y="4193382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40984-2EE7-04DD-E880-6DBB880C1194}"/>
              </a:ext>
            </a:extLst>
          </p:cNvPr>
          <p:cNvSpPr txBox="1"/>
          <p:nvPr/>
        </p:nvSpPr>
        <p:spPr>
          <a:xfrm>
            <a:off x="4593771" y="238280"/>
            <a:ext cx="3844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Отчет по тестированию</a:t>
            </a: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51221E93-5D88-4722-82AF-9E7BA7A60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1511728"/>
              </p:ext>
            </p:extLst>
          </p:nvPr>
        </p:nvGraphicFramePr>
        <p:xfrm>
          <a:off x="167640" y="23828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7970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AC60A78F-97F8-416C-8BCC-6CF439B0FCB1}"/>
              </a:ext>
            </a:extLst>
          </p:cNvPr>
          <p:cNvSpPr txBox="1">
            <a:spLocks/>
          </p:cNvSpPr>
          <p:nvPr/>
        </p:nvSpPr>
        <p:spPr>
          <a:xfrm>
            <a:off x="-34660" y="426898"/>
            <a:ext cx="8472487" cy="12857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Следующие этапы развития функционала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828E7-E41C-4652-8A91-AB2EE3B3788C}"/>
              </a:ext>
            </a:extLst>
          </p:cNvPr>
          <p:cNvSpPr txBox="1"/>
          <p:nvPr/>
        </p:nvSpPr>
        <p:spPr>
          <a:xfrm>
            <a:off x="522514" y="2094696"/>
            <a:ext cx="7592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Интеграция с ИИ</a:t>
            </a:r>
          </a:p>
          <a:p>
            <a:pPr marL="457200" indent="-457200">
              <a:buFontTx/>
              <a:buChar char="-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Админ-панель</a:t>
            </a:r>
          </a:p>
          <a:p>
            <a:pPr marL="457200" indent="-457200">
              <a:buFontTx/>
              <a:buChar char="-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Подключения статуса «Премиум»</a:t>
            </a:r>
          </a:p>
          <a:p>
            <a:pPr marL="457200" indent="-457200">
              <a:buFontTx/>
              <a:buChar char="-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статистики и трендов</a:t>
            </a:r>
          </a:p>
          <a:p>
            <a:pPr marL="457200" indent="-457200">
              <a:buFontTx/>
              <a:buChar char="-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добавления друзей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DB62D-D5CE-4995-B01C-E9EBBF0D4FB5}"/>
              </a:ext>
            </a:extLst>
          </p:cNvPr>
          <p:cNvSpPr txBox="1"/>
          <p:nvPr/>
        </p:nvSpPr>
        <p:spPr>
          <a:xfrm>
            <a:off x="8052785" y="4193382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lang="ru-RU" sz="28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9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0CF0074-CD9A-400A-80C0-B9368332077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5100" y="1721568"/>
            <a:ext cx="3605130" cy="1253700"/>
          </a:xfrm>
        </p:spPr>
        <p:txBody>
          <a:bodyPr/>
          <a:lstStyle/>
          <a:p>
            <a:r>
              <a:rPr lang="en-US" sz="8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Reflect</a:t>
            </a:r>
            <a:endParaRPr lang="ru-RU" sz="8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D49233BD-7B8F-4FB2-ADF9-792240B54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1793" y="3087834"/>
            <a:ext cx="1752713" cy="617809"/>
          </a:xfrm>
        </p:spPr>
        <p:txBody>
          <a:bodyPr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0A5638-F14F-4D8D-979A-BB3A41D9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05" y="819969"/>
            <a:ext cx="2176691" cy="21552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9A0515B-6C49-474E-A58C-306A29B1A165}"/>
              </a:ext>
            </a:extLst>
          </p:cNvPr>
          <p:cNvSpPr txBox="1">
            <a:spLocks/>
          </p:cNvSpPr>
          <p:nvPr/>
        </p:nvSpPr>
        <p:spPr>
          <a:xfrm>
            <a:off x="715100" y="2735783"/>
            <a:ext cx="3605130" cy="70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lexandria Medium"/>
                <a:cs typeface="Arial" panose="020B0604020202020204" pitchFamily="34" charset="0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группа 2 команда</a:t>
            </a:r>
          </a:p>
        </p:txBody>
      </p:sp>
    </p:spTree>
    <p:extLst>
      <p:ext uri="{BB962C8B-B14F-4D97-AF65-F5344CB8AC3E}">
        <p14:creationId xmlns:p14="http://schemas.microsoft.com/office/powerpoint/2010/main" val="81208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B3C54-7C0B-4A93-B7B5-A85690AE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4" y="1736823"/>
            <a:ext cx="8236019" cy="27181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Абдуллаев Дмитрий -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Team-lead, PM, Mobile developer</a:t>
            </a:r>
            <a:b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Котолевский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Владислав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QA,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Технический</a:t>
            </a:r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писатель</a:t>
            </a:r>
            <a:b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Хрячков Максим – Аналитик</a:t>
            </a:r>
            <a:b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Трегубова Арина – Дизайнер</a:t>
            </a:r>
            <a:b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Иванин Роман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DevOps, Backend	</a:t>
            </a: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725CDA09-F141-4A44-B3FB-E24F75712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831" y="159476"/>
            <a:ext cx="7501996" cy="1583331"/>
          </a:xfrm>
        </p:spPr>
        <p:txBody>
          <a:bodyPr/>
          <a:lstStyle/>
          <a:p>
            <a:pPr algn="r"/>
            <a:r>
              <a:rPr lang="ru-RU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 разработчиков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группа 2 команда</a:t>
            </a:r>
          </a:p>
          <a:p>
            <a:pPr algn="r"/>
            <a:endParaRPr lang="ru-RU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D8ECF-8234-4087-A1AF-347BB406B8C9}"/>
              </a:ext>
            </a:extLst>
          </p:cNvPr>
          <p:cNvSpPr txBox="1"/>
          <p:nvPr/>
        </p:nvSpPr>
        <p:spPr>
          <a:xfrm>
            <a:off x="8052785" y="419338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927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E03FEB2-2E43-4C5F-B2F0-7F044DFA290A}"/>
              </a:ext>
            </a:extLst>
          </p:cNvPr>
          <p:cNvSpPr txBox="1">
            <a:spLocks/>
          </p:cNvSpPr>
          <p:nvPr/>
        </p:nvSpPr>
        <p:spPr>
          <a:xfrm>
            <a:off x="-34660" y="426898"/>
            <a:ext cx="8472487" cy="12857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Архитектура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F4AE35-FFC4-4F6F-8260-EA1611C0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73" y="131060"/>
            <a:ext cx="4362733" cy="4881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96C6F-BC98-4B1E-B9EE-A12EA4EAFD36}"/>
              </a:ext>
            </a:extLst>
          </p:cNvPr>
          <p:cNvSpPr txBox="1"/>
          <p:nvPr/>
        </p:nvSpPr>
        <p:spPr>
          <a:xfrm>
            <a:off x="8052785" y="419338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29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3">
            <a:extLst>
              <a:ext uri="{FF2B5EF4-FFF2-40B4-BE49-F238E27FC236}">
                <a16:creationId xmlns:a16="http://schemas.microsoft.com/office/drawing/2014/main" id="{AC60A78F-97F8-416C-8BCC-6CF439B0FCB1}"/>
              </a:ext>
            </a:extLst>
          </p:cNvPr>
          <p:cNvSpPr txBox="1">
            <a:spLocks/>
          </p:cNvSpPr>
          <p:nvPr/>
        </p:nvSpPr>
        <p:spPr>
          <a:xfrm>
            <a:off x="-34660" y="426898"/>
            <a:ext cx="8472487" cy="12857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Был реализован следующий функционал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828E7-E41C-4652-8A91-AB2EE3B3788C}"/>
              </a:ext>
            </a:extLst>
          </p:cNvPr>
          <p:cNvSpPr txBox="1"/>
          <p:nvPr/>
        </p:nvSpPr>
        <p:spPr>
          <a:xfrm>
            <a:off x="522514" y="2094696"/>
            <a:ext cx="75927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Регистрация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авторизация</a:t>
            </a:r>
          </a:p>
          <a:p>
            <a:pPr marL="457200" indent="-457200">
              <a:buFontTx/>
              <a:buChar char="-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Профиль пользователя</a:t>
            </a:r>
          </a:p>
          <a:p>
            <a:pPr marL="457200" indent="-457200">
              <a:buFontTx/>
              <a:buChar char="-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эмоционального состояния</a:t>
            </a:r>
          </a:p>
          <a:p>
            <a:pPr marL="457200" indent="-457200">
              <a:buFontTx/>
              <a:buChar char="-"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записей состояний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DB62D-D5CE-4995-B01C-E9EBBF0D4FB5}"/>
              </a:ext>
            </a:extLst>
          </p:cNvPr>
          <p:cNvSpPr txBox="1"/>
          <p:nvPr/>
        </p:nvSpPr>
        <p:spPr>
          <a:xfrm>
            <a:off x="8052785" y="419338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5706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97F18-B60B-10BE-E23B-9D7B4D9A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019CE-927F-CB6E-E55E-2CAB04EABBEC}"/>
              </a:ext>
            </a:extLst>
          </p:cNvPr>
          <p:cNvSpPr txBox="1"/>
          <p:nvPr/>
        </p:nvSpPr>
        <p:spPr>
          <a:xfrm>
            <a:off x="8052785" y="419338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ru-RU" sz="28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11931-28D0-3E54-2155-0388E031C23B}"/>
              </a:ext>
            </a:extLst>
          </p:cNvPr>
          <p:cNvSpPr txBox="1"/>
          <p:nvPr/>
        </p:nvSpPr>
        <p:spPr>
          <a:xfrm>
            <a:off x="6121194" y="238280"/>
            <a:ext cx="212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Вход </a:t>
            </a:r>
          </a:p>
        </p:txBody>
      </p:sp>
      <p:pic>
        <p:nvPicPr>
          <p:cNvPr id="5" name="Видео без названия — сделано в Clipchamp (4)">
            <a:hlinkClick r:id="" action="ppaction://media"/>
            <a:extLst>
              <a:ext uri="{FF2B5EF4-FFF2-40B4-BE49-F238E27FC236}">
                <a16:creationId xmlns:a16="http://schemas.microsoft.com/office/drawing/2014/main" id="{15139E14-01A3-4839-9354-12E8F22FD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422" r="10174"/>
          <a:stretch/>
        </p:blipFill>
        <p:spPr>
          <a:xfrm>
            <a:off x="2064544" y="223993"/>
            <a:ext cx="2507456" cy="44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5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97F18-B60B-10BE-E23B-9D7B4D9A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019CE-927F-CB6E-E55E-2CAB04EABBEC}"/>
              </a:ext>
            </a:extLst>
          </p:cNvPr>
          <p:cNvSpPr txBox="1"/>
          <p:nvPr/>
        </p:nvSpPr>
        <p:spPr>
          <a:xfrm>
            <a:off x="8052785" y="419338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ru-RU" sz="28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11931-28D0-3E54-2155-0388E031C23B}"/>
              </a:ext>
            </a:extLst>
          </p:cNvPr>
          <p:cNvSpPr txBox="1"/>
          <p:nvPr/>
        </p:nvSpPr>
        <p:spPr>
          <a:xfrm>
            <a:off x="5300663" y="238279"/>
            <a:ext cx="3137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Регистрация </a:t>
            </a:r>
          </a:p>
        </p:txBody>
      </p:sp>
      <p:pic>
        <p:nvPicPr>
          <p:cNvPr id="5" name="Видео без названия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761D68D0-D1E7-462C-8C17-F07D51285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587" r="37882"/>
          <a:stretch/>
        </p:blipFill>
        <p:spPr>
          <a:xfrm>
            <a:off x="2064544" y="238279"/>
            <a:ext cx="2507456" cy="454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09540-FDFC-FB93-F63A-B2DA0B167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405567-F5E3-571F-7BBD-F844BDBED515}"/>
              </a:ext>
            </a:extLst>
          </p:cNvPr>
          <p:cNvSpPr txBox="1"/>
          <p:nvPr/>
        </p:nvSpPr>
        <p:spPr>
          <a:xfrm>
            <a:off x="8052785" y="419338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ru-RU" sz="28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B4950-18AD-52B6-E30E-23F5FA5F6ECA}"/>
              </a:ext>
            </a:extLst>
          </p:cNvPr>
          <p:cNvSpPr txBox="1"/>
          <p:nvPr/>
        </p:nvSpPr>
        <p:spPr>
          <a:xfrm>
            <a:off x="5707857" y="238280"/>
            <a:ext cx="2729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профиля</a:t>
            </a:r>
          </a:p>
        </p:txBody>
      </p:sp>
      <p:pic>
        <p:nvPicPr>
          <p:cNvPr id="5" name="Видео без названия — сделано в Clipchamp (2)">
            <a:hlinkClick r:id="" action="ppaction://media"/>
            <a:extLst>
              <a:ext uri="{FF2B5EF4-FFF2-40B4-BE49-F238E27FC236}">
                <a16:creationId xmlns:a16="http://schemas.microsoft.com/office/drawing/2014/main" id="{28A00E0C-2040-445A-AB47-685120BB1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642" r="10614"/>
          <a:stretch/>
        </p:blipFill>
        <p:spPr>
          <a:xfrm>
            <a:off x="2064544" y="238280"/>
            <a:ext cx="2507456" cy="44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E62C1-81B8-F4D3-1893-E0EFF1CC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C52B5-04BC-2469-7E26-91E211984829}"/>
              </a:ext>
            </a:extLst>
          </p:cNvPr>
          <p:cNvSpPr txBox="1"/>
          <p:nvPr/>
        </p:nvSpPr>
        <p:spPr>
          <a:xfrm>
            <a:off x="8052785" y="419338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ru-RU" sz="28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49C5D-5187-8F21-F9BD-941159088340}"/>
              </a:ext>
            </a:extLst>
          </p:cNvPr>
          <p:cNvSpPr txBox="1"/>
          <p:nvPr/>
        </p:nvSpPr>
        <p:spPr>
          <a:xfrm>
            <a:off x="4629151" y="238280"/>
            <a:ext cx="3808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страницы записей</a:t>
            </a:r>
          </a:p>
        </p:txBody>
      </p:sp>
      <p:pic>
        <p:nvPicPr>
          <p:cNvPr id="5" name="Видео без названия — сделано в Clipchamp (1)">
            <a:hlinkClick r:id="" action="ppaction://media"/>
            <a:extLst>
              <a:ext uri="{FF2B5EF4-FFF2-40B4-BE49-F238E27FC236}">
                <a16:creationId xmlns:a16="http://schemas.microsoft.com/office/drawing/2014/main" id="{069C37FB-A16A-4EFB-870B-3141076654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392" r="10391"/>
          <a:stretch/>
        </p:blipFill>
        <p:spPr>
          <a:xfrm>
            <a:off x="2064545" y="238280"/>
            <a:ext cx="2507456" cy="44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C28A-8F01-0B55-8F19-4FB6748A0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CBBE63-EA1B-B513-3731-2A25AC2808D9}"/>
              </a:ext>
            </a:extLst>
          </p:cNvPr>
          <p:cNvSpPr txBox="1"/>
          <p:nvPr/>
        </p:nvSpPr>
        <p:spPr>
          <a:xfrm>
            <a:off x="8052785" y="419338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lang="ru-RU" sz="28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40984-2EE7-04DD-E880-6DBB880C1194}"/>
              </a:ext>
            </a:extLst>
          </p:cNvPr>
          <p:cNvSpPr txBox="1"/>
          <p:nvPr/>
        </p:nvSpPr>
        <p:spPr>
          <a:xfrm>
            <a:off x="4593771" y="238280"/>
            <a:ext cx="3844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записи состояния</a:t>
            </a:r>
          </a:p>
        </p:txBody>
      </p:sp>
      <p:pic>
        <p:nvPicPr>
          <p:cNvPr id="6" name="Видео без названия — сделано в Clipchamp (3)">
            <a:hlinkClick r:id="" action="ppaction://media"/>
            <a:extLst>
              <a:ext uri="{FF2B5EF4-FFF2-40B4-BE49-F238E27FC236}">
                <a16:creationId xmlns:a16="http://schemas.microsoft.com/office/drawing/2014/main" id="{726E6FF9-327A-4F47-A065-2B61807DD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572" r="10861"/>
          <a:stretch/>
        </p:blipFill>
        <p:spPr>
          <a:xfrm>
            <a:off x="2086315" y="231137"/>
            <a:ext cx="2507456" cy="44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EFFF6"/>
      </a:lt1>
      <a:dk2>
        <a:srgbClr val="C2F5CC"/>
      </a:dk2>
      <a:lt2>
        <a:srgbClr val="52B878"/>
      </a:lt2>
      <a:accent1>
        <a:srgbClr val="1369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Другая 1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129</Words>
  <Application>Microsoft Office PowerPoint</Application>
  <PresentationFormat>Экран (16:9)</PresentationFormat>
  <Paragraphs>38</Paragraphs>
  <Slides>12</Slides>
  <Notes>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Tahoma</vt:lpstr>
      <vt:lpstr>Alexandria Medium</vt:lpstr>
      <vt:lpstr>Albert Sans</vt:lpstr>
      <vt:lpstr>Lead Funnel by Slidesgo</vt:lpstr>
      <vt:lpstr>Дневник, который фиксирует эмоции пользователей, выявляет тренды и помогает улучшить психологическое состояние.</vt:lpstr>
      <vt:lpstr>- Абдуллаев Дмитрий - Team-lead, PM, Mobile developer - Котолевский Владислав - QA, Технический писатель - Хрячков Максим – Аналитик - Трегубова Арина – Дизайнер - Иванин Роман – DevOps, Backend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Reflect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Дневник, который фиксирует эмоции пользователей, выявляет тренды и помогает улучшить психологическое состояние.</dc:title>
  <dc:creator>Абдуллаев Дмитрий</dc:creator>
  <cp:lastModifiedBy>Влад Котолевский</cp:lastModifiedBy>
  <cp:revision>21</cp:revision>
  <dcterms:modified xsi:type="dcterms:W3CDTF">2025-05-05T19:24:42Z</dcterms:modified>
</cp:coreProperties>
</file>